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63" r:id="rId3"/>
    <p:sldId id="260" r:id="rId4"/>
    <p:sldId id="261" r:id="rId5"/>
    <p:sldId id="264" r:id="rId6"/>
    <p:sldId id="270" r:id="rId7"/>
    <p:sldId id="265" r:id="rId8"/>
    <p:sldId id="267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57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836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2971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957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689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563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734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797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5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94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525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480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445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360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305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0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E8151-3ACB-42BA-A163-C3C5CD177395}" type="datetimeFigureOut">
              <a:rPr lang="ru-RU" smtClean="0"/>
              <a:t>27.02.2024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42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EEE46-2443-445F-976C-E647802B7C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1686" y="1582058"/>
            <a:ext cx="9862569" cy="3679259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969895" algn="ctr"/>
                <a:tab pos="4286250" algn="l"/>
              </a:tabLst>
            </a:pP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психологической профилактики правонарушений среди обучающихся.</a:t>
            </a:r>
            <a:br>
              <a:rPr lang="ru-RU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CD8193-DC31-4E92-919E-C30F5320D9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6" y="66481"/>
            <a:ext cx="2091586" cy="205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931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097D9-B130-4148-A94F-0B4F35815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142876"/>
            <a:ext cx="11544300" cy="10287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Подгрупповые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C5B95C-3811-438F-9A09-6C39725E4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700089"/>
            <a:ext cx="10895541" cy="5341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Медиативные встречи (Круги сообщества) на определенные темы </a:t>
            </a:r>
            <a:r>
              <a:rPr lang="ru-RU" sz="2400" dirty="0"/>
              <a:t>(группы объединенные одной        проблемой 4 и более участников)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chemeClr val="tx1"/>
                </a:solidFill>
              </a:rPr>
              <a:t>ЦЕННОСТЬ ДАННОЙ ФОРМЫ</a:t>
            </a:r>
          </a:p>
          <a:p>
            <a:pPr marL="0" indent="0" algn="ctr">
              <a:buNone/>
            </a:pPr>
            <a:endParaRPr lang="ru-RU" sz="2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</a:rPr>
              <a:t>СЛЫШАТЬ МНЕНИЕ КАЖДОГО</a:t>
            </a:r>
          </a:p>
          <a:p>
            <a:pPr marL="0" indent="0" algn="ctr">
              <a:buNone/>
            </a:pPr>
            <a:endParaRPr lang="ru-RU" sz="32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</a:rPr>
              <a:t>ВКЛАД КАЖДОГО В РЕШЕНИИ ПРОБЛЕМЫ</a:t>
            </a:r>
          </a:p>
          <a:p>
            <a:pPr marL="0" indent="0" algn="ctr">
              <a:buNone/>
            </a:pPr>
            <a:endParaRPr lang="ru-RU" sz="32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</a:rPr>
              <a:t>ПРИНЯТИЕ РЕШЕНИЯ СОВМЕСТНО КОЛЛЕКТИВОМ</a:t>
            </a:r>
            <a:r>
              <a:rPr lang="ru-RU" sz="3200" dirty="0"/>
              <a:t> </a:t>
            </a:r>
          </a:p>
          <a:p>
            <a:pPr marL="0" indent="0" algn="ctr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81953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097D9-B130-4148-A94F-0B4F35815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214314"/>
            <a:ext cx="6572250" cy="63436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>
                <a:solidFill>
                  <a:schemeClr val="tx1"/>
                </a:solidFill>
              </a:rPr>
              <a:t>Воспитывает всё: люди, вещи, явления, но прежде всего и дольше всего — люди. Из них на первом месте  </a:t>
            </a:r>
            <a:br>
              <a:rPr lang="ru-RU" sz="4900" b="1" i="1" dirty="0">
                <a:solidFill>
                  <a:schemeClr val="tx1"/>
                </a:solidFill>
              </a:rPr>
            </a:br>
            <a:r>
              <a:rPr lang="ru-RU" sz="4900" b="1" i="1" dirty="0">
                <a:solidFill>
                  <a:schemeClr val="tx1"/>
                </a:solidFill>
              </a:rPr>
              <a:t>родители и </a:t>
            </a:r>
            <a:br>
              <a:rPr lang="ru-RU" sz="4900" b="1" i="1" dirty="0">
                <a:solidFill>
                  <a:schemeClr val="tx1"/>
                </a:solidFill>
              </a:rPr>
            </a:br>
            <a:r>
              <a:rPr lang="ru-RU" sz="4900" b="1" i="1" dirty="0">
                <a:solidFill>
                  <a:schemeClr val="tx1"/>
                </a:solidFill>
              </a:rPr>
              <a:t>педагоги.</a:t>
            </a:r>
            <a:br>
              <a:rPr lang="ru-RU" sz="4900" b="1" i="1" dirty="0">
                <a:solidFill>
                  <a:schemeClr val="tx1"/>
                </a:solidFill>
              </a:rPr>
            </a:br>
            <a:br>
              <a:rPr lang="ru-RU" sz="5300" dirty="0">
                <a:solidFill>
                  <a:schemeClr val="tx1"/>
                </a:solidFill>
              </a:rPr>
            </a:br>
            <a:endParaRPr lang="ru-RU" sz="5300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938" y="109537"/>
            <a:ext cx="5559425" cy="663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7329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EEE46-2443-445F-976C-E647802B7C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0448" y="2928198"/>
            <a:ext cx="9862569" cy="3679259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969895" algn="ctr"/>
                <a:tab pos="4286250" algn="l"/>
              </a:tabLst>
            </a:pP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F5667AF-A27C-4821-B2FD-FFF2F135A0EB}"/>
              </a:ext>
            </a:extLst>
          </p:cNvPr>
          <p:cNvSpPr/>
          <p:nvPr/>
        </p:nvSpPr>
        <p:spPr>
          <a:xfrm>
            <a:off x="389208" y="218778"/>
            <a:ext cx="106211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Девиация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 поведение отклоняющееся от нравственных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социально-психологических норм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просто отклонение от социальных норм, а такое, которое влечет за собой </a:t>
            </a:r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изоляцию, наказание, лечение, осуждение и другие формы порицания нарушителя.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454F24A-A846-4A39-A193-989468D15A47}"/>
              </a:ext>
            </a:extLst>
          </p:cNvPr>
          <p:cNvSpPr/>
          <p:nvPr/>
        </p:nvSpPr>
        <p:spPr>
          <a:xfrm>
            <a:off x="239151" y="2743200"/>
            <a:ext cx="1150517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Информативная диагностика</a:t>
            </a:r>
          </a:p>
          <a:p>
            <a:pPr algn="ctr"/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 Акцентуация характера личности подростка опросник К.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Леонгарда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Шмишека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Опросник Басса-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Дарки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определение различных форм агрессивных реакций.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Специальный тест склонности к риску, построенный К. Левитиным в форме личностного опросника.</a:t>
            </a:r>
          </a:p>
          <a:p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4. Определение склонности к девиантному поведению (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Орела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5. Проективные методики (рисуночные): ДДЧ, необитаемый остров, несуществующее животное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45725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C41B5-326C-40D8-8808-4DD2A2D22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42888"/>
            <a:ext cx="10581216" cy="12715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Формы психологического сопровождения правонарушений: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43DEFB-BBF2-46CA-8A6F-52274E5F04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7188" y="1443038"/>
            <a:ext cx="4504181" cy="459832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Подгрупповые</a:t>
            </a:r>
          </a:p>
          <a:p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7D9B660-5C5E-43A4-BDCF-3752F4B3A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9969" y="1614489"/>
            <a:ext cx="6397181" cy="442687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Беседы, практические занятия</a:t>
            </a:r>
          </a:p>
          <a:p>
            <a:endParaRPr lang="ru-RU" sz="2400" dirty="0"/>
          </a:p>
          <a:p>
            <a:r>
              <a:rPr lang="ru-RU" sz="2400" b="1" dirty="0"/>
              <a:t>Круглый стол, диспут</a:t>
            </a:r>
          </a:p>
          <a:p>
            <a:endParaRPr lang="ru-RU" sz="2400" dirty="0"/>
          </a:p>
          <a:p>
            <a:r>
              <a:rPr lang="ru-RU" sz="2400" b="1" dirty="0"/>
              <a:t>Медиативные встречи («Круги сообщества») на определенные темы</a:t>
            </a:r>
          </a:p>
          <a:p>
            <a:pPr marL="0" indent="0">
              <a:buNone/>
            </a:pPr>
            <a:r>
              <a:rPr lang="ru-RU" sz="2400" dirty="0"/>
              <a:t>    (группы объединенные одной        проблемой)</a:t>
            </a:r>
          </a:p>
        </p:txBody>
      </p:sp>
    </p:spTree>
    <p:extLst>
      <p:ext uri="{BB962C8B-B14F-4D97-AF65-F5344CB8AC3E}">
        <p14:creationId xmlns:p14="http://schemas.microsoft.com/office/powerpoint/2010/main" val="1609122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097D9-B130-4148-A94F-0B4F35815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28613"/>
            <a:ext cx="10438341" cy="1157287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Индивидуальные беседы 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по принципу «+» и  «-» (анализ ситуации)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C5B95C-3811-438F-9A09-6C39725E4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657351"/>
            <a:ext cx="10746403" cy="4384012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Разбираем сложившуюся ситуацию через самооценку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                 </a:t>
            </a:r>
          </a:p>
          <a:p>
            <a:pPr marL="0" indent="0">
              <a:buNone/>
            </a:pPr>
            <a:r>
              <a:rPr lang="ru-RU" sz="2800" dirty="0"/>
              <a:t>Пишем все </a:t>
            </a:r>
            <a:r>
              <a:rPr lang="ru-RU" sz="2800" b="1" dirty="0"/>
              <a:t>ПЛЮСЫ</a:t>
            </a:r>
            <a:r>
              <a:rPr lang="ru-RU" sz="2800" dirty="0"/>
              <a:t>  и обсуждаем с воспитанником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Пишем все </a:t>
            </a:r>
            <a:r>
              <a:rPr lang="ru-RU" sz="2800" b="1" dirty="0"/>
              <a:t>МИНУСЫ</a:t>
            </a:r>
            <a:r>
              <a:rPr lang="ru-RU" sz="2800" dirty="0"/>
              <a:t> и обсуждаем (к чему может привести или уже привело) </a:t>
            </a:r>
            <a:endParaRPr lang="en-US" sz="2800" dirty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222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097D9-B130-4148-A94F-0B4F35815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50730"/>
            <a:ext cx="9568956" cy="117744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"Правильная постановки цели - это уже 50% от ее достижения".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C5B95C-3811-438F-9A09-6C39725E4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28175"/>
            <a:ext cx="8596668" cy="45131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Техника </a:t>
            </a:r>
            <a:r>
              <a:rPr lang="en-US" sz="2800" dirty="0"/>
              <a:t>SMART</a:t>
            </a:r>
            <a:endParaRPr lang="ru-RU" sz="2800" dirty="0"/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endParaRPr lang="ru-RU" sz="2800" dirty="0"/>
          </a:p>
        </p:txBody>
      </p:sp>
      <p:pic>
        <p:nvPicPr>
          <p:cNvPr id="1027" name="Picture 3" descr="C:\Users\Лена\Desktop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838" y="2198815"/>
            <a:ext cx="6795434" cy="435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31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097D9-B130-4148-A94F-0B4F35815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4" y="742951"/>
            <a:ext cx="11329986" cy="5457824"/>
          </a:xfrm>
        </p:spPr>
        <p:txBody>
          <a:bodyPr>
            <a:normAutofit fontScale="90000"/>
          </a:bodyPr>
          <a:lstStyle/>
          <a:p>
            <a:br>
              <a:rPr lang="ru-RU" sz="2200" b="1" u="sng" dirty="0">
                <a:solidFill>
                  <a:schemeClr val="tx1"/>
                </a:solidFill>
              </a:rPr>
            </a:br>
            <a:r>
              <a:rPr lang="ru-RU" sz="2200" b="1" u="sng" dirty="0">
                <a:solidFill>
                  <a:schemeClr val="tx1"/>
                </a:solidFill>
              </a:rPr>
              <a:t>Конкретная</a:t>
            </a:r>
            <a:r>
              <a:rPr lang="ru-RU" sz="2200" dirty="0">
                <a:solidFill>
                  <a:schemeClr val="tx1"/>
                </a:solidFill>
              </a:rPr>
              <a:t>: Я буду развивать свои отношения с Андреем, Наташей и мамой.</a:t>
            </a:r>
            <a:br>
              <a:rPr lang="ru-RU" sz="2200" dirty="0">
                <a:solidFill>
                  <a:schemeClr val="tx1"/>
                </a:solidFill>
              </a:rPr>
            </a:b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b="1" u="sng" dirty="0">
                <a:solidFill>
                  <a:schemeClr val="tx1"/>
                </a:solidFill>
              </a:rPr>
              <a:t>Измеримая:</a:t>
            </a:r>
            <a:r>
              <a:rPr lang="ru-RU" sz="2200" dirty="0">
                <a:solidFill>
                  <a:schemeClr val="tx1"/>
                </a:solidFill>
              </a:rPr>
              <a:t> Я буду звонить каждому из этих людей дважды в неделю.</a:t>
            </a:r>
            <a:br>
              <a:rPr lang="ru-RU" sz="2200" dirty="0">
                <a:solidFill>
                  <a:schemeClr val="tx1"/>
                </a:solidFill>
              </a:rPr>
            </a:b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b="1" u="sng" dirty="0">
                <a:solidFill>
                  <a:schemeClr val="tx1"/>
                </a:solidFill>
              </a:rPr>
              <a:t>Достижимая:</a:t>
            </a:r>
            <a:r>
              <a:rPr lang="ru-RU" sz="2200" dirty="0">
                <a:solidFill>
                  <a:schemeClr val="tx1"/>
                </a:solidFill>
              </a:rPr>
              <a:t> Я регулярно разговариваю с этими людьми, и мы всегда говорим о том, что было бы неплохо общаться чаще.</a:t>
            </a:r>
            <a:br>
              <a:rPr lang="ru-RU" sz="2200" dirty="0">
                <a:solidFill>
                  <a:schemeClr val="tx1"/>
                </a:solidFill>
              </a:rPr>
            </a:b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b="1" u="sng" dirty="0">
                <a:solidFill>
                  <a:schemeClr val="tx1"/>
                </a:solidFill>
              </a:rPr>
              <a:t>Значимая:</a:t>
            </a:r>
            <a:r>
              <a:rPr lang="ru-RU" sz="2200" dirty="0">
                <a:solidFill>
                  <a:schemeClr val="tx1"/>
                </a:solidFill>
              </a:rPr>
              <a:t> Я хочу углубить свои социальные связи, чувствовать себя более любимым и поддерживаемым в своей жизни, а также поддерживать тех, кого я люблю.</a:t>
            </a:r>
            <a:br>
              <a:rPr lang="ru-RU" sz="2200" dirty="0">
                <a:solidFill>
                  <a:schemeClr val="tx1"/>
                </a:solidFill>
              </a:rPr>
            </a:b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b="1" u="sng" dirty="0">
                <a:solidFill>
                  <a:schemeClr val="tx1"/>
                </a:solidFill>
              </a:rPr>
              <a:t>Ограниченная  во времени</a:t>
            </a:r>
            <a:r>
              <a:rPr lang="ru-RU" sz="2200" dirty="0">
                <a:solidFill>
                  <a:schemeClr val="tx1"/>
                </a:solidFill>
              </a:rPr>
              <a:t>: Я буду придерживаться этого плана в течение 3 месяцев, затем проведу переоценку и спланирую свои дальнейшие действия.</a:t>
            </a: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3100" b="1" dirty="0">
                <a:solidFill>
                  <a:schemeClr val="tx1"/>
                </a:solidFill>
              </a:rPr>
              <a:t>Что получилось:</a:t>
            </a:r>
            <a:br>
              <a:rPr lang="ru-RU" sz="3100" b="1" dirty="0">
                <a:solidFill>
                  <a:schemeClr val="tx1"/>
                </a:solidFill>
              </a:rPr>
            </a:br>
            <a:br>
              <a:rPr lang="ru-RU" sz="2200" dirty="0">
                <a:solidFill>
                  <a:schemeClr val="tx1"/>
                </a:solidFill>
              </a:rPr>
            </a:br>
            <a:r>
              <a:rPr lang="ru-RU" sz="2200" dirty="0">
                <a:solidFill>
                  <a:schemeClr val="tx1"/>
                </a:solidFill>
              </a:rPr>
              <a:t>      </a:t>
            </a:r>
            <a:r>
              <a:rPr lang="ru-RU" sz="3100" dirty="0">
                <a:solidFill>
                  <a:schemeClr val="tx1"/>
                </a:solidFill>
              </a:rPr>
              <a:t>Я буду звонить Андрею, Наташе и маме дважды в неделю в       течение 3 месяцев, чтобы развивать отношения с ними.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71888" y="428625"/>
            <a:ext cx="4914900" cy="628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ПРИМЕР </a:t>
            </a:r>
          </a:p>
        </p:txBody>
      </p:sp>
    </p:spTree>
    <p:extLst>
      <p:ext uri="{BB962C8B-B14F-4D97-AF65-F5344CB8AC3E}">
        <p14:creationId xmlns:p14="http://schemas.microsoft.com/office/powerpoint/2010/main" val="766825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4C5B95C-3811-438F-9A09-6C39725E4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175" y="114300"/>
            <a:ext cx="9815513" cy="59270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/>
              <a:t>Каждую последующую встречу начинать с </a:t>
            </a:r>
            <a:r>
              <a:rPr lang="ru-RU" sz="2800" b="1" dirty="0">
                <a:solidFill>
                  <a:srgbClr val="FF0000"/>
                </a:solidFill>
              </a:rPr>
              <a:t>АНАЛИЗА</a:t>
            </a:r>
          </a:p>
          <a:p>
            <a:pPr marL="0" indent="0" algn="ctr">
              <a:buNone/>
            </a:pPr>
            <a:endParaRPr lang="ru-RU" sz="2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endParaRPr lang="ru-RU" sz="2800" dirty="0"/>
          </a:p>
          <a:p>
            <a:pPr marL="0" indent="0" algn="ctr">
              <a:buNone/>
            </a:pPr>
            <a:endParaRPr lang="ru-RU" sz="2800" dirty="0"/>
          </a:p>
        </p:txBody>
      </p:sp>
      <p:pic>
        <p:nvPicPr>
          <p:cNvPr id="2050" name="Picture 2" descr="C:\Users\Лена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814798"/>
            <a:ext cx="9231313" cy="590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669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C41B5-326C-40D8-8808-4DD2A2D22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42888"/>
            <a:ext cx="10581216" cy="127158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Формы психологического сопровождения правонарушений: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43DEFB-BBF2-46CA-8A6F-52274E5F04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7188" y="1443038"/>
            <a:ext cx="4504181" cy="4598323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Подгрупповые</a:t>
            </a:r>
          </a:p>
          <a:p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7D9B660-5C5E-43A4-BDCF-3752F4B3A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9969" y="1614489"/>
            <a:ext cx="6397181" cy="4426874"/>
          </a:xfrm>
        </p:spPr>
        <p:txBody>
          <a:bodyPr>
            <a:noAutofit/>
          </a:bodyPr>
          <a:lstStyle/>
          <a:p>
            <a:r>
              <a:rPr lang="ru-RU" sz="2400" b="1" dirty="0"/>
              <a:t>Беседы, практические занятия</a:t>
            </a:r>
          </a:p>
          <a:p>
            <a:endParaRPr lang="ru-RU" sz="2400" dirty="0"/>
          </a:p>
          <a:p>
            <a:r>
              <a:rPr lang="ru-RU" sz="2400" b="1" dirty="0">
                <a:solidFill>
                  <a:srgbClr val="FF0000"/>
                </a:solidFill>
              </a:rPr>
              <a:t>Круглый стол, диспут</a:t>
            </a:r>
          </a:p>
          <a:p>
            <a:endParaRPr lang="ru-RU" sz="2400" dirty="0"/>
          </a:p>
          <a:p>
            <a:endParaRPr lang="ru-RU" sz="2400" dirty="0"/>
          </a:p>
          <a:p>
            <a:r>
              <a:rPr lang="ru-RU" sz="2400" b="1" dirty="0">
                <a:solidFill>
                  <a:srgbClr val="FF0000"/>
                </a:solidFill>
              </a:rPr>
              <a:t>Медиативные встречи («Круги сообщества») на определенные темы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</a:rPr>
              <a:t>    (группы объединенные одной        проблемой)</a:t>
            </a:r>
          </a:p>
        </p:txBody>
      </p:sp>
    </p:spTree>
    <p:extLst>
      <p:ext uri="{BB962C8B-B14F-4D97-AF65-F5344CB8AC3E}">
        <p14:creationId xmlns:p14="http://schemas.microsoft.com/office/powerpoint/2010/main" val="3695234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097D9-B130-4148-A94F-0B4F35815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142876"/>
            <a:ext cx="11544300" cy="10287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Подгрупповые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C5B95C-3811-438F-9A09-6C39725E4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700089"/>
            <a:ext cx="10895541" cy="5341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Медиативные встречи (Круги сообщества) на определенные темы </a:t>
            </a:r>
            <a:r>
              <a:rPr lang="ru-RU" sz="2400" dirty="0"/>
              <a:t>(группы объединенные одной        проблемой 4 и более участников)</a:t>
            </a:r>
          </a:p>
          <a:p>
            <a:pPr marL="0" indent="0" algn="ctr">
              <a:buNone/>
            </a:pP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1828800"/>
            <a:ext cx="7486651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971252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536</TotalTime>
  <Words>216</Words>
  <Application>Microsoft Office PowerPoint</Application>
  <PresentationFormat>Широкоэкранный</PresentationFormat>
  <Paragraphs>62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Wingdings 3</vt:lpstr>
      <vt:lpstr>Аспект</vt:lpstr>
      <vt:lpstr>    Формы психологической профилактики правонарушений среди обучающихся. </vt:lpstr>
      <vt:lpstr>     </vt:lpstr>
      <vt:lpstr>Формы психологического сопровождения правонарушений: </vt:lpstr>
      <vt:lpstr>Индивидуальные беседы  по принципу «+» и  «-» (анализ ситуации)</vt:lpstr>
      <vt:lpstr>"Правильная постановки цели - это уже 50% от ее достижения".</vt:lpstr>
      <vt:lpstr> Конкретная: Я буду развивать свои отношения с Андреем, Наташей и мамой.  Измеримая: Я буду звонить каждому из этих людей дважды в неделю.  Достижимая: Я регулярно разговариваю с этими людьми, и мы всегда говорим о том, что было бы неплохо общаться чаще.  Значимая: Я хочу углубить свои социальные связи, чувствовать себя более любимым и поддерживаемым в своей жизни, а также поддерживать тех, кого я люблю.  Ограниченная  во времени: Я буду придерживаться этого плана в течение 3 месяцев, затем проведу переоценку и спланирую свои дальнейшие действия. Что получилось:        Я буду звонить Андрею, Наташе и маме дважды в неделю в       течение 3 месяцев, чтобы развивать отношения с ними.</vt:lpstr>
      <vt:lpstr>Презентация PowerPoint</vt:lpstr>
      <vt:lpstr>Формы психологического сопровождения правонарушений: </vt:lpstr>
      <vt:lpstr>Подгрупповые </vt:lpstr>
      <vt:lpstr>Подгрупповые </vt:lpstr>
      <vt:lpstr>Воспитывает всё: люди, вещи, явления, но прежде всего и дольше всего — люди. Из них на первом месте   родители и  педагоги.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Оператор</dc:creator>
  <cp:lastModifiedBy>Оператор</cp:lastModifiedBy>
  <cp:revision>62</cp:revision>
  <dcterms:created xsi:type="dcterms:W3CDTF">2024-02-21T08:00:00Z</dcterms:created>
  <dcterms:modified xsi:type="dcterms:W3CDTF">2024-02-27T07:14:11Z</dcterms:modified>
</cp:coreProperties>
</file>